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45" r:id="rId2"/>
    <p:sldId id="362" r:id="rId3"/>
    <p:sldId id="357" r:id="rId4"/>
    <p:sldId id="356" r:id="rId5"/>
    <p:sldId id="359" r:id="rId6"/>
    <p:sldId id="361" r:id="rId7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3C0F"/>
    <a:srgbClr val="A86318"/>
    <a:srgbClr val="CC9900"/>
    <a:srgbClr val="52CE58"/>
    <a:srgbClr val="DF8521"/>
    <a:srgbClr val="217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1" autoAdjust="0"/>
    <p:restoredTop sz="94444" autoAdjust="0"/>
  </p:normalViewPr>
  <p:slideViewPr>
    <p:cSldViewPr showGuides="1">
      <p:cViewPr>
        <p:scale>
          <a:sx n="62" d="100"/>
          <a:sy n="62" d="100"/>
        </p:scale>
        <p:origin x="-1548" y="-162"/>
      </p:cViewPr>
      <p:guideLst>
        <p:guide orient="horz" pos="754"/>
        <p:guide orient="horz" pos="3793"/>
        <p:guide orient="horz" pos="935"/>
        <p:guide pos="612"/>
        <p:guide pos="4967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6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F5DCDA67-29F2-4999-A23B-2244A11A2D8D}" type="datetimeFigureOut">
              <a:rPr lang="es-AR"/>
              <a:pPr>
                <a:defRPr/>
              </a:pPr>
              <a:t>10/04/2014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BA69175B-11DC-474B-A8C6-E1D941DC6726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49902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DC9F4A3F-97E3-4621-B5FB-3932382C3E05}" type="datetimeFigureOut">
              <a:rPr lang="es-AR"/>
              <a:pPr>
                <a:defRPr/>
              </a:pPr>
              <a:t>10/04/2014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9951A615-0B10-4FCE-8CA3-9B85E5A07F30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39833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4988-A1DA-4066-920C-E37D429EB004}" type="datetimeFigureOut">
              <a:rPr lang="es-AR"/>
              <a:pPr>
                <a:defRPr/>
              </a:pPr>
              <a:t>10/04/2014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8A97-CFA7-44B5-88F3-6666DAECC1DD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AF08-878B-450E-9363-57ACE45A9425}" type="datetimeFigureOut">
              <a:rPr lang="es-AR"/>
              <a:pPr>
                <a:defRPr/>
              </a:pPr>
              <a:t>10/04/2014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2CE1-3A1E-4BF6-971A-D59016E24CEF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4128-729B-4CC2-B86E-02939E286B9B}" type="datetimeFigureOut">
              <a:rPr lang="es-AR"/>
              <a:pPr>
                <a:defRPr/>
              </a:pPr>
              <a:t>10/04/2014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6676F-EBE8-4084-90AF-84D92C638224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CE6DC-7354-444B-A09E-D94A1EB8A23E}" type="datetimeFigureOut">
              <a:rPr lang="es-AR"/>
              <a:pPr>
                <a:defRPr/>
              </a:pPr>
              <a:t>10/04/2014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6E790-4407-4305-ACFB-5EB98C5CD61F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C3601-3EE9-4D3B-A9AC-8BA43C22CCAD}" type="datetimeFigureOut">
              <a:rPr lang="es-AR"/>
              <a:pPr>
                <a:defRPr/>
              </a:pPr>
              <a:t>10/04/2014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12A1-FD82-458C-8A7E-ECE7D0967EF4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85CC-A21D-4EC1-8A83-DFBA6634D107}" type="datetimeFigureOut">
              <a:rPr lang="es-AR"/>
              <a:pPr>
                <a:defRPr/>
              </a:pPr>
              <a:t>10/04/2014</a:t>
            </a:fld>
            <a:endParaRPr lang="es-A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79BF3-ECFF-4897-833C-8BF649CD8D77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E6004-91F3-47CF-9C8F-EF9ABE5F83FE}" type="datetimeFigureOut">
              <a:rPr lang="es-AR"/>
              <a:pPr>
                <a:defRPr/>
              </a:pPr>
              <a:t>10/04/2014</a:t>
            </a:fld>
            <a:endParaRPr lang="es-AR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F8630-5D76-417B-998D-93D989B74EF4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64F9-6BE1-4C70-9CC7-CEAE82AD329D}" type="datetimeFigureOut">
              <a:rPr lang="es-AR"/>
              <a:pPr>
                <a:defRPr/>
              </a:pPr>
              <a:t>10/04/2014</a:t>
            </a:fld>
            <a:endParaRPr lang="es-AR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B3BF-9FF6-493C-97A4-DCCD6FA061F8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D72A-BDA5-4F4A-A315-57986F3C014F}" type="datetimeFigureOut">
              <a:rPr lang="es-AR"/>
              <a:pPr>
                <a:defRPr/>
              </a:pPr>
              <a:t>10/04/2014</a:t>
            </a:fld>
            <a:endParaRPr lang="es-AR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9FF8-B36E-4DD0-8D3E-04D35C107D74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5889-49C5-4E03-879D-8F3403833036}" type="datetimeFigureOut">
              <a:rPr lang="es-AR"/>
              <a:pPr>
                <a:defRPr/>
              </a:pPr>
              <a:t>10/04/2014</a:t>
            </a:fld>
            <a:endParaRPr lang="es-A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1654D-817A-4C35-B5BC-6CAE2387E7BB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32D8-1E96-495A-96C1-E67AE99E0397}" type="datetimeFigureOut">
              <a:rPr lang="es-AR"/>
              <a:pPr>
                <a:defRPr/>
              </a:pPr>
              <a:t>10/04/2014</a:t>
            </a:fld>
            <a:endParaRPr lang="es-AR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DF97-22F7-4FF0-BA63-2689E702B451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u="none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3265E6-C7EE-49AA-A11B-6BFCE20E9D55}" type="datetimeFigureOut">
              <a:rPr lang="es-AR"/>
              <a:pPr>
                <a:defRPr/>
              </a:pPr>
              <a:t>10/04/2014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u="none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u="none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71E00B-C91D-44FD-8957-42DC5570769E}" type="slidenum">
              <a:rPr lang="es-AR"/>
              <a:pPr>
                <a:defRPr/>
              </a:pPr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ratula Eolo 201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204437"/>
            <a:ext cx="9324528" cy="7084557"/>
          </a:xfrm>
          <a:prstGeom prst="rect">
            <a:avLst/>
          </a:prstGeom>
        </p:spPr>
      </p:pic>
      <p:pic>
        <p:nvPicPr>
          <p:cNvPr id="4" name="Picture 2" descr="Y:\MKT\Maria Marta\pantallas Eolo 2013\marca-Eo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146" y="980728"/>
            <a:ext cx="4023707" cy="2649984"/>
          </a:xfrm>
          <a:prstGeom prst="rect">
            <a:avLst/>
          </a:prstGeom>
          <a:noFill/>
        </p:spPr>
      </p:pic>
      <p:sp>
        <p:nvSpPr>
          <p:cNvPr id="5" name="2 Subtítulo"/>
          <p:cNvSpPr>
            <a:spLocks/>
          </p:cNvSpPr>
          <p:nvPr/>
        </p:nvSpPr>
        <p:spPr bwMode="auto">
          <a:xfrm>
            <a:off x="2928926" y="3789040"/>
            <a:ext cx="32861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20713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tabLst>
                <a:tab pos="2603500" algn="l"/>
              </a:tabLst>
            </a:pPr>
            <a:r>
              <a:rPr lang="es-ES" sz="1400" u="none" spc="300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FICHA TÉCNICA </a:t>
            </a:r>
          </a:p>
          <a:p>
            <a:pPr algn="ctr" defTabSz="620713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tabLst>
                <a:tab pos="2603500" algn="l"/>
              </a:tabLst>
            </a:pPr>
            <a:r>
              <a:rPr lang="es-ES" sz="1500" u="none" dirty="0" smtClean="0">
                <a:solidFill>
                  <a:schemeClr val="bg1">
                    <a:lumMod val="8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Cosecha 2011</a:t>
            </a:r>
            <a:endParaRPr lang="es-AR" sz="1500" u="none" dirty="0">
              <a:solidFill>
                <a:schemeClr val="bg1">
                  <a:lumMod val="8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aratula Eolo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3150" y="-27384"/>
            <a:ext cx="9253662" cy="703071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74043" y="939959"/>
            <a:ext cx="625281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algn="just">
              <a:lnSpc>
                <a:spcPct val="125000"/>
              </a:lnSpc>
              <a:spcBef>
                <a:spcPct val="50000"/>
              </a:spcBef>
            </a:pPr>
            <a:r>
              <a:rPr lang="es-ES" sz="14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Detalles del viñedo de Eolo</a:t>
            </a:r>
            <a:endParaRPr lang="es-AR" sz="1400" u="none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65669" y="1337290"/>
            <a:ext cx="7019444" cy="364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35000"/>
              </a:lnSpc>
              <a:spcBef>
                <a:spcPts val="500"/>
              </a:spcBef>
            </a:pPr>
            <a:r>
              <a:rPr lang="es-ES" sz="1400" b="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parajita" pitchFamily="34" charset="0"/>
              </a:rPr>
              <a:t>En un lugar privilegiado en </a:t>
            </a:r>
            <a:r>
              <a:rPr lang="es-ES" sz="140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parajita" pitchFamily="34" charset="0"/>
              </a:rPr>
              <a:t>Luján de Cuyo </a:t>
            </a:r>
            <a:r>
              <a:rPr lang="es-ES" sz="1400" b="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parajita" pitchFamily="34" charset="0"/>
              </a:rPr>
              <a:t>a </a:t>
            </a:r>
            <a:r>
              <a:rPr lang="es-ES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parajita" pitchFamily="34" charset="0"/>
              </a:rPr>
              <a:t>983 </a:t>
            </a:r>
            <a:r>
              <a:rPr lang="es-ES" sz="1400" b="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parajita" pitchFamily="34" charset="0"/>
              </a:rPr>
              <a:t>metros de altitud, se extiende un terreno elevado 10 metros sobre la vera norte del río Mendoza. Esta es la cuna de las uvas </a:t>
            </a:r>
            <a:r>
              <a:rPr lang="es-ES" sz="1400" b="0" i="1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parajita" pitchFamily="34" charset="0"/>
              </a:rPr>
              <a:t>Malbec</a:t>
            </a:r>
            <a:r>
              <a:rPr lang="es-ES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parajita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500"/>
              </a:spcBef>
            </a:pPr>
            <a:r>
              <a:rPr lang="es-ES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parajita" pitchFamily="34" charset="0"/>
              </a:rPr>
              <a:t>El suelo es de textura franca con algunos horizontes franco-arcillosos. A partir de los 90 cm de profundidad y dependiendo del proceso de formación aluvial, se observan cantos rodados de diámetros variables que forman capas no uniformes.</a:t>
            </a:r>
          </a:p>
          <a:p>
            <a:pPr algn="just">
              <a:lnSpc>
                <a:spcPct val="135000"/>
              </a:lnSpc>
              <a:spcBef>
                <a:spcPts val="500"/>
              </a:spcBef>
            </a:pPr>
            <a:r>
              <a:rPr lang="es-ES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parajita" pitchFamily="34" charset="0"/>
              </a:rPr>
              <a:t>De las 20 hectáreas plantadas con sistema de conducción Guyot doble en </a:t>
            </a:r>
            <a:r>
              <a:rPr lang="es-ES" sz="140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parajita" pitchFamily="34" charset="0"/>
              </a:rPr>
              <a:t>1912</a:t>
            </a:r>
            <a:r>
              <a:rPr lang="es-ES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parajita" pitchFamily="34" charset="0"/>
              </a:rPr>
              <a:t>, sólo </a:t>
            </a:r>
            <a:r>
              <a:rPr lang="es-ES" sz="140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parajita" pitchFamily="34" charset="0"/>
              </a:rPr>
              <a:t>4 </a:t>
            </a:r>
            <a:r>
              <a:rPr lang="es-ES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parajita" pitchFamily="34" charset="0"/>
              </a:rPr>
              <a:t>están destinadas a la elaboración de Trivento Eolo Malbec. Para irrigarlas se utiliza el ancestral método de acequias y zanjas que inundan el terreno con agua proveniente del río Mendoza. </a:t>
            </a:r>
          </a:p>
          <a:p>
            <a:pPr algn="just">
              <a:lnSpc>
                <a:spcPct val="135000"/>
              </a:lnSpc>
              <a:spcBef>
                <a:spcPts val="500"/>
              </a:spcBef>
            </a:pPr>
            <a:r>
              <a:rPr lang="es-ES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parajita" pitchFamily="34" charset="0"/>
              </a:rPr>
              <a:t>La madurez de las plantas permite obtener un reducido rendimiento por hectárea.</a:t>
            </a:r>
          </a:p>
          <a:p>
            <a:pPr algn="just">
              <a:lnSpc>
                <a:spcPct val="180000"/>
              </a:lnSpc>
              <a:spcBef>
                <a:spcPts val="600"/>
              </a:spcBef>
            </a:pPr>
            <a:r>
              <a:rPr lang="es-ES" sz="1400" b="0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</a:pPr>
            <a:endParaRPr lang="es-ES" sz="1400" b="0" u="none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marL="190500" algn="just">
              <a:lnSpc>
                <a:spcPct val="125000"/>
              </a:lnSpc>
              <a:spcBef>
                <a:spcPts val="600"/>
              </a:spcBef>
            </a:pP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endParaRPr>
          </a:p>
          <a:p>
            <a:pPr marL="190500" algn="just">
              <a:lnSpc>
                <a:spcPct val="125000"/>
              </a:lnSpc>
              <a:spcBef>
                <a:spcPts val="600"/>
              </a:spcBef>
            </a:pPr>
            <a:r>
              <a:rPr lang="es-ES" sz="1400" b="0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</a:t>
            </a:r>
          </a:p>
          <a:p>
            <a:pPr marL="190500" algn="just">
              <a:lnSpc>
                <a:spcPct val="125000"/>
              </a:lnSpc>
              <a:spcBef>
                <a:spcPts val="600"/>
              </a:spcBef>
            </a:pPr>
            <a:r>
              <a:rPr lang="es-ES" sz="1400" b="0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 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89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aratula Eolo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3150" y="-27384"/>
            <a:ext cx="9253662" cy="7030715"/>
          </a:xfrm>
          <a:prstGeom prst="rect">
            <a:avLst/>
          </a:prstGeom>
        </p:spPr>
      </p:pic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669500" y="950278"/>
            <a:ext cx="4464050" cy="34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algn="just">
              <a:lnSpc>
                <a:spcPct val="125000"/>
              </a:lnSpc>
              <a:spcBef>
                <a:spcPct val="50000"/>
              </a:spcBef>
            </a:pPr>
            <a:r>
              <a:rPr lang="es-AR" sz="14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Ciclo productivo 2010 – 2011</a:t>
            </a:r>
          </a:p>
        </p:txBody>
      </p:sp>
      <p:sp>
        <p:nvSpPr>
          <p:cNvPr id="3086" name="Rectangle 4"/>
          <p:cNvSpPr>
            <a:spLocks noChangeArrowheads="1"/>
          </p:cNvSpPr>
          <p:nvPr/>
        </p:nvSpPr>
        <p:spPr bwMode="auto">
          <a:xfrm>
            <a:off x="870415" y="1302521"/>
            <a:ext cx="7446497" cy="435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200000"/>
              </a:lnSpc>
              <a:spcBef>
                <a:spcPts val="600"/>
              </a:spcBef>
            </a:pPr>
            <a:endParaRPr lang="es-ES" sz="1050" b="0" u="non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61933" y="1339721"/>
            <a:ext cx="7023180" cy="2944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5000"/>
              </a:lnSpc>
              <a:spcBef>
                <a:spcPts val="500"/>
              </a:spcBef>
            </a:pPr>
            <a:r>
              <a:rPr lang="es-AR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El frio </a:t>
            </a:r>
            <a:r>
              <a:rPr lang="es-AR" sz="140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invierno</a:t>
            </a:r>
            <a:r>
              <a:rPr lang="es-AR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presentó temperaturas bajo cero en julio, promediando -3°C. La brotación se dio en tiempo normal al inicio de </a:t>
            </a:r>
            <a:r>
              <a:rPr lang="es-AR" sz="1400" b="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septiembre. </a:t>
            </a:r>
          </a:p>
          <a:p>
            <a:pPr lvl="0" algn="just">
              <a:lnSpc>
                <a:spcPct val="135000"/>
              </a:lnSpc>
              <a:spcBef>
                <a:spcPts val="500"/>
              </a:spcBef>
            </a:pPr>
            <a:r>
              <a:rPr lang="es-AR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La </a:t>
            </a:r>
            <a:r>
              <a:rPr lang="es-AR" sz="140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primavera</a:t>
            </a:r>
            <a:r>
              <a:rPr lang="es-AR" sz="1400" b="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fue templada con una temperatura media de 17°C; </a:t>
            </a:r>
            <a:r>
              <a:rPr lang="es-AR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un episodio fuerte de </a:t>
            </a:r>
            <a:r>
              <a:rPr lang="es-AR" sz="1400" b="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viento zonda en </a:t>
            </a:r>
            <a:r>
              <a:rPr lang="es-AR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Luján </a:t>
            </a:r>
            <a:r>
              <a:rPr lang="es-AR" sz="1400" b="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de Cuyo </a:t>
            </a:r>
            <a:r>
              <a:rPr lang="es-AR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afecto </a:t>
            </a:r>
            <a:r>
              <a:rPr lang="es-AR" sz="1400" b="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la </a:t>
            </a:r>
            <a:r>
              <a:rPr lang="es-AR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floración en </a:t>
            </a:r>
            <a:r>
              <a:rPr lang="es-AR" sz="1400" b="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15</a:t>
            </a:r>
            <a:r>
              <a:rPr lang="es-AR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%. </a:t>
            </a:r>
            <a:endParaRPr lang="es-AR" sz="1400" b="0" i="1" u="none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lvl="0" algn="just" eaLnBrk="0" hangingPunct="0">
              <a:lnSpc>
                <a:spcPct val="135000"/>
              </a:lnSpc>
              <a:spcBef>
                <a:spcPts val="500"/>
              </a:spcBef>
            </a:pPr>
            <a:r>
              <a:rPr lang="es-AR" sz="1400" b="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El </a:t>
            </a:r>
            <a:r>
              <a:rPr lang="es-AR" sz="140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verano</a:t>
            </a:r>
            <a:r>
              <a:rPr lang="es-AR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cálido con </a:t>
            </a:r>
            <a:r>
              <a:rPr lang="es-AR" sz="1400" b="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temperaturas máximas de 35°C, </a:t>
            </a:r>
            <a:r>
              <a:rPr lang="es-AR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con poca presencia de lluvias, dio lugar a un buen envero y uniforme maduración. </a:t>
            </a:r>
            <a:endParaRPr lang="es-AR" sz="1400" b="0" i="1" u="none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lvl="0" algn="just" eaLnBrk="0" hangingPunct="0">
              <a:lnSpc>
                <a:spcPct val="135000"/>
              </a:lnSpc>
              <a:spcBef>
                <a:spcPts val="500"/>
              </a:spcBef>
            </a:pPr>
            <a:r>
              <a:rPr lang="es-AR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Al llegar el </a:t>
            </a:r>
            <a:r>
              <a:rPr lang="es-AR" sz="140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otoño</a:t>
            </a:r>
            <a:r>
              <a:rPr lang="es-AR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los días se hicieron más frescos con noches frías favoreciendo la madurez </a:t>
            </a:r>
            <a:r>
              <a:rPr lang="es-AR" sz="1400" b="0" i="1" u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polifenólica</a:t>
            </a:r>
            <a:r>
              <a:rPr lang="es-AR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s-AR" sz="1400" b="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de los granos.</a:t>
            </a:r>
          </a:p>
          <a:p>
            <a:pPr lvl="0" algn="just" eaLnBrk="0" hangingPunct="0">
              <a:lnSpc>
                <a:spcPct val="135000"/>
              </a:lnSpc>
              <a:spcBef>
                <a:spcPts val="500"/>
              </a:spcBef>
            </a:pPr>
            <a:r>
              <a:rPr lang="es-AR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La </a:t>
            </a:r>
            <a:r>
              <a:rPr lang="es-AR" sz="1400" b="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cosecha se realizó en tres etapas </a:t>
            </a:r>
            <a:r>
              <a:rPr lang="es-AR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obteniéndose uvas con excelente </a:t>
            </a:r>
            <a:r>
              <a:rPr lang="es-AR" sz="1400" b="0" i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concentración  de taninos y </a:t>
            </a:r>
            <a:r>
              <a:rPr lang="es-AR" sz="1400" b="0" i="1" u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antocianos</a:t>
            </a:r>
            <a:r>
              <a:rPr lang="es-ES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.</a:t>
            </a:r>
            <a:endParaRPr lang="es-ES" sz="1400" b="0" i="1" u="none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Caratula Eolo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3150" y="0"/>
            <a:ext cx="9253662" cy="7030715"/>
          </a:xfrm>
          <a:prstGeom prst="rect">
            <a:avLst/>
          </a:prstGeom>
        </p:spPr>
      </p:pic>
      <p:sp>
        <p:nvSpPr>
          <p:cNvPr id="3086" name="Rectangle 4"/>
          <p:cNvSpPr>
            <a:spLocks noChangeArrowheads="1"/>
          </p:cNvSpPr>
          <p:nvPr/>
        </p:nvSpPr>
        <p:spPr bwMode="auto">
          <a:xfrm>
            <a:off x="1158994" y="3429000"/>
            <a:ext cx="6149856" cy="20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5000"/>
              </a:lnSpc>
            </a:pPr>
            <a:endParaRPr lang="es-ES" sz="1050" b="0" u="none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83568" y="3118904"/>
            <a:ext cx="7381362" cy="9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90500" algn="just">
              <a:lnSpc>
                <a:spcPct val="125000"/>
              </a:lnSpc>
              <a:spcBef>
                <a:spcPct val="50000"/>
              </a:spcBef>
            </a:pPr>
            <a:endParaRPr lang="es-AR" sz="1400" u="none" dirty="0" smtClean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marL="190500" algn="just">
              <a:lnSpc>
                <a:spcPct val="125000"/>
              </a:lnSpc>
              <a:spcBef>
                <a:spcPct val="50000"/>
              </a:spcBef>
            </a:pPr>
            <a:r>
              <a:rPr lang="es-AR" sz="1400" u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Cosecha </a:t>
            </a:r>
            <a:r>
              <a:rPr lang="es-AR" sz="14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manual </a:t>
            </a:r>
            <a:r>
              <a:rPr lang="es-ES" sz="14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en cajas plásticas de 15 kg</a:t>
            </a:r>
            <a:r>
              <a:rPr lang="es-AR" sz="14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, </a:t>
            </a:r>
            <a:r>
              <a:rPr lang="es-AR" sz="1400" u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entre el 11 </a:t>
            </a:r>
            <a:r>
              <a:rPr lang="es-ES" sz="1400" u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y 18 de abril  de 2011, en tres  etapas.</a:t>
            </a:r>
          </a:p>
          <a:p>
            <a:pPr marL="190500" algn="just">
              <a:lnSpc>
                <a:spcPct val="125000"/>
              </a:lnSpc>
              <a:spcBef>
                <a:spcPct val="50000"/>
              </a:spcBef>
            </a:pPr>
            <a:r>
              <a:rPr lang="es-ES" sz="1400" u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Rendimiento: 2,950 kg por hectárea.</a:t>
            </a:r>
            <a:endParaRPr lang="es-AR" sz="1400" u="none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69112" y="1286990"/>
            <a:ext cx="6223168" cy="163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s-ES" sz="1100" b="0" u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3568" y="942628"/>
            <a:ext cx="44640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 algn="just">
              <a:lnSpc>
                <a:spcPct val="125000"/>
              </a:lnSpc>
              <a:spcBef>
                <a:spcPct val="50000"/>
              </a:spcBef>
            </a:pPr>
            <a:r>
              <a:rPr lang="es-ES" sz="14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Labores en el viñedo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60128" y="1378382"/>
            <a:ext cx="6861174" cy="97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eaLnBrk="0" latinLnBrk="0" hangingPunct="0">
              <a:lnSpc>
                <a:spcPct val="135000"/>
              </a:lnSpc>
              <a:spcBef>
                <a:spcPts val="500"/>
              </a:spcBef>
              <a:buClrTx/>
              <a:buSzTx/>
              <a:buFontTx/>
              <a:buNone/>
              <a:tabLst/>
            </a:pPr>
            <a:r>
              <a:rPr lang="es-ES" sz="140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Poda</a:t>
            </a:r>
            <a:r>
              <a:rPr lang="es-ES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, entre la tercera semana de julio  y primera semana de agosto 2010.</a:t>
            </a:r>
            <a:endParaRPr lang="es-AR" sz="1400" b="0" i="1" u="none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marL="0" marR="0" indent="0" algn="just" defTabSz="914400" eaLnBrk="0" latinLnBrk="0" hangingPunct="0">
              <a:lnSpc>
                <a:spcPct val="135000"/>
              </a:lnSpc>
              <a:spcBef>
                <a:spcPts val="500"/>
              </a:spcBef>
              <a:buClrTx/>
              <a:buSzTx/>
              <a:buFontTx/>
              <a:buNone/>
              <a:tabLst/>
            </a:pPr>
            <a:r>
              <a:rPr lang="es-ES" sz="1400" i="1" u="non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Desbrote</a:t>
            </a:r>
            <a:r>
              <a:rPr lang="es-ES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, en la segunda y  tercera semana de octubre de 2010. </a:t>
            </a:r>
            <a:endParaRPr lang="es-AR" sz="1400" b="0" i="1" u="none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marL="0" marR="0" indent="0" algn="just" defTabSz="914400" eaLnBrk="0" latinLnBrk="0" hangingPunct="0">
              <a:lnSpc>
                <a:spcPct val="135000"/>
              </a:lnSpc>
              <a:spcBef>
                <a:spcPts val="500"/>
              </a:spcBef>
              <a:buClrTx/>
              <a:buSzTx/>
              <a:buFontTx/>
              <a:buNone/>
              <a:tabLst/>
            </a:pPr>
            <a:r>
              <a:rPr lang="es-ES" sz="140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Raleo</a:t>
            </a:r>
            <a:r>
              <a:rPr lang="es-ES" sz="1400" b="0" i="1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de racimos, en la tercera semana de enero de 2011.</a:t>
            </a:r>
            <a:endParaRPr lang="es-AR" sz="1400" b="0" i="1" u="none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oja Eolo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698"/>
            <a:ext cx="9144000" cy="6947396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4868" y="1097603"/>
            <a:ext cx="526606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s-ES" sz="1300" i="1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Composición: </a:t>
            </a:r>
            <a:r>
              <a:rPr lang="es-ES" sz="130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100% Malbec</a:t>
            </a:r>
            <a:endParaRPr lang="es-AR" sz="1300" u="none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74827" y="1464120"/>
            <a:ext cx="7439891" cy="50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s-ES" sz="1100" i="1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Vinificación</a:t>
            </a:r>
            <a:endParaRPr lang="es-AR" sz="1100" b="0" i="1" u="none" dirty="0" smtClean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s-AR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Selección </a:t>
            </a:r>
            <a:r>
              <a:rPr lang="es-AR" sz="1100" b="0" u="none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manual de racimos, descobajado y luego selección manual de granos. Molienda suave con rodillos. </a:t>
            </a:r>
          </a:p>
          <a:p>
            <a:pPr eaLnBrk="0" hangingPunct="0">
              <a:lnSpc>
                <a:spcPct val="125000"/>
              </a:lnSpc>
            </a:pP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120 </a:t>
            </a:r>
            <a:r>
              <a:rPr lang="es-ES" sz="1100" b="0" u="none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horas de maceración previa a la fermentación </a:t>
            </a: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entre 5° y 6ºC</a:t>
            </a:r>
            <a:r>
              <a:rPr lang="es-ES" sz="1100" b="0" u="none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. </a:t>
            </a: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	</a:t>
            </a:r>
            <a:endParaRPr lang="es-AR" sz="1100" b="0" u="none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s-ES" sz="1100" b="0" u="none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Fermentación alcohólica en tanques de acero </a:t>
            </a: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inoxidable troncocónicos </a:t>
            </a:r>
            <a:r>
              <a:rPr lang="es-ES" sz="1100" b="0" u="none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durante </a:t>
            </a: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15 a 16 días</a:t>
            </a:r>
            <a:r>
              <a:rPr lang="es-ES" sz="1100" b="0" u="none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, a temperatura controlada de </a:t>
            </a: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24-26ºC.</a:t>
            </a:r>
          </a:p>
          <a:p>
            <a:pPr eaLnBrk="0" hangingPunct="0">
              <a:lnSpc>
                <a:spcPct val="125000"/>
              </a:lnSpc>
            </a:pP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Uso </a:t>
            </a:r>
            <a:r>
              <a:rPr lang="es-ES" sz="1100" b="0" u="none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de levaduras seleccionadas: Saccharomyces Cerevisiae (Bayanus). </a:t>
            </a:r>
          </a:p>
          <a:p>
            <a:pPr eaLnBrk="0" hangingPunct="0">
              <a:lnSpc>
                <a:spcPct val="125000"/>
              </a:lnSpc>
            </a:pPr>
            <a:r>
              <a:rPr lang="es-ES" sz="1100" b="0" u="none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Maceración post-fermentativa </a:t>
            </a: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durante 7 a 8 </a:t>
            </a:r>
            <a:r>
              <a:rPr lang="es-ES" sz="1100" b="0" u="none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días. Trasiego directo a </a:t>
            </a: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barricas. </a:t>
            </a:r>
            <a:r>
              <a:rPr lang="es-ES" sz="1100" b="0" u="none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Fermentación maloláctica 100% natural</a:t>
            </a: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lnSpc>
                <a:spcPct val="150000"/>
              </a:lnSpc>
            </a:pPr>
            <a:endParaRPr lang="es-ES" sz="600" b="0" u="none" dirty="0" smtClean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s-ES" sz="1100" i="1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Crianza </a:t>
            </a:r>
          </a:p>
          <a:p>
            <a:pPr eaLnBrk="0" hangingPunct="0">
              <a:lnSpc>
                <a:spcPct val="125000"/>
              </a:lnSpc>
            </a:pP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18 meses en barricas de roble francés (70% nuevas y 30% 1º uso) con nivel de tostado medio-plus. </a:t>
            </a:r>
            <a:endParaRPr lang="es-AR" sz="1100" b="0" u="none" dirty="0" smtClean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Tres trasiegos empleando gases inertes, sin el uso de bombas. </a:t>
            </a:r>
          </a:p>
          <a:p>
            <a:pPr eaLnBrk="0" hangingPunct="0">
              <a:lnSpc>
                <a:spcPct val="150000"/>
              </a:lnSpc>
            </a:pPr>
            <a:endParaRPr lang="es-ES" sz="600" b="0" u="none" dirty="0" smtClean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s-ES" sz="1100" i="1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Embotellado</a:t>
            </a:r>
          </a:p>
          <a:p>
            <a:pPr eaLnBrk="0" hangingPunct="0">
              <a:lnSpc>
                <a:spcPct val="125000"/>
              </a:lnSpc>
            </a:pP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Filtración suave con filtros de polipropileno de 5 µm.</a:t>
            </a:r>
            <a:endParaRPr lang="es-AR" sz="1100" b="0" u="none" dirty="0" smtClean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Fecha de embotellado: 20 de diciembre de 2012</a:t>
            </a:r>
            <a:endParaRPr lang="es-AR" sz="1100" b="0" u="none" dirty="0" smtClean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Tiempo de guarda en botella: 12 meses</a:t>
            </a:r>
            <a:endParaRPr lang="es-AR" sz="1100" b="0" u="none" dirty="0" smtClean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Número de botellas producidas: 6.506 </a:t>
            </a:r>
          </a:p>
          <a:p>
            <a:pPr eaLnBrk="0" hangingPunct="0">
              <a:lnSpc>
                <a:spcPct val="150000"/>
              </a:lnSpc>
            </a:pPr>
            <a:endParaRPr lang="es-ES" sz="600" b="0" u="none" dirty="0" smtClean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s-ES" sz="1100" i="1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Análisis de laboratorio </a:t>
            </a:r>
            <a:endParaRPr lang="es-AR" sz="1100" u="none" dirty="0" smtClean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Contenido de alcohol: 14,80 % Vol. (20ºC)</a:t>
            </a:r>
            <a:endParaRPr lang="es-AR" sz="1100" b="0" u="none" dirty="0" smtClean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pH: 3,50</a:t>
            </a:r>
            <a:endParaRPr lang="es-AR" sz="1100" b="0" u="none" dirty="0" smtClean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Acidez total: 6,22 g/l ácido tartárico</a:t>
            </a:r>
            <a:endParaRPr lang="es-AR" sz="1100" b="0" u="none" dirty="0" smtClean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Acidez volátil: 0,79 g/l ácido acético</a:t>
            </a:r>
            <a:endParaRPr lang="es-AR" sz="1100" b="0" u="none" dirty="0" smtClean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  <a:p>
            <a:pPr eaLnBrk="0" hangingPunct="0">
              <a:lnSpc>
                <a:spcPct val="125000"/>
              </a:lnSpc>
            </a:pPr>
            <a:r>
              <a:rPr lang="es-ES" sz="1100" b="0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Azúcar residual: 2,15 g/l </a:t>
            </a:r>
            <a:endParaRPr lang="es-AR" sz="1100" b="0" u="none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82339" y="620688"/>
            <a:ext cx="4753300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s-ES" sz="1400" i="1" u="none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Victoria Prandina y </a:t>
            </a:r>
            <a:r>
              <a:rPr lang="es-ES" sz="1400" i="1" u="none" dirty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</a:rPr>
              <a:t>Enrique Tirado son sus creadores.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0" y="-27384"/>
            <a:ext cx="9252520" cy="6953662"/>
            <a:chOff x="0" y="-44698"/>
            <a:chExt cx="9252520" cy="6953662"/>
          </a:xfrm>
        </p:grpSpPr>
        <p:pic>
          <p:nvPicPr>
            <p:cNvPr id="2" name="1 Imagen" descr="Hoja Eolo 2013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44698"/>
              <a:ext cx="9144000" cy="6947396"/>
            </a:xfrm>
            <a:prstGeom prst="rect">
              <a:avLst/>
            </a:prstGeom>
          </p:spPr>
        </p:pic>
        <p:pic>
          <p:nvPicPr>
            <p:cNvPr id="8" name="7 Imagen" descr="Hoja Eolo 2013C.jpg"/>
            <p:cNvPicPr>
              <a:picLocks noChangeAspect="1"/>
            </p:cNvPicPr>
            <p:nvPr/>
          </p:nvPicPr>
          <p:blipFill>
            <a:blip r:embed="rId2" cstate="print"/>
            <a:srcRect r="51667"/>
            <a:stretch>
              <a:fillRect/>
            </a:stretch>
          </p:blipFill>
          <p:spPr>
            <a:xfrm>
              <a:off x="4832920" y="-38432"/>
              <a:ext cx="4419600" cy="6947396"/>
            </a:xfrm>
            <a:prstGeom prst="rect">
              <a:avLst/>
            </a:prstGeom>
          </p:spPr>
        </p:pic>
      </p:grpSp>
      <p:sp>
        <p:nvSpPr>
          <p:cNvPr id="4" name="7 Rectángulo"/>
          <p:cNvSpPr>
            <a:spLocks noChangeArrowheads="1"/>
          </p:cNvSpPr>
          <p:nvPr/>
        </p:nvSpPr>
        <p:spPr bwMode="auto">
          <a:xfrm>
            <a:off x="881063" y="935341"/>
            <a:ext cx="4248150" cy="35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s-ES" sz="1400" i="1" u="none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Notas de Cata</a:t>
            </a:r>
            <a:endParaRPr lang="es-AR" sz="1400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875999" y="1379706"/>
            <a:ext cx="3672408" cy="9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r>
              <a:rPr lang="es-ES" sz="1400" i="1" u="none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Aspecto</a:t>
            </a:r>
          </a:p>
          <a:p>
            <a:pPr eaLnBrk="0" hangingPunct="0">
              <a:lnSpc>
                <a:spcPct val="130000"/>
              </a:lnSpc>
              <a:spcBef>
                <a:spcPts val="0"/>
              </a:spcBef>
            </a:pPr>
            <a:r>
              <a:rPr lang="es-ES" sz="1400" b="0" i="1" u="none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Color violáceo con reflejos negros azulinos .</a:t>
            </a:r>
          </a:p>
          <a:p>
            <a:pPr eaLnBrk="0" hangingPunct="0">
              <a:lnSpc>
                <a:spcPct val="130000"/>
              </a:lnSpc>
              <a:spcBef>
                <a:spcPts val="0"/>
              </a:spcBef>
            </a:pPr>
            <a:r>
              <a:rPr lang="es-ES" sz="1400" b="0" i="1" u="none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En copa es brillante y envolvente.</a:t>
            </a:r>
          </a:p>
        </p:txBody>
      </p:sp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889999" y="4443609"/>
            <a:ext cx="3768867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500"/>
              </a:spcBef>
            </a:pPr>
            <a:r>
              <a:rPr lang="es-ES" sz="1400" i="1" u="none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Paladar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s-ES" sz="1400" b="0" i="1" u="none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De taninos dulces y sedosos, es un vino cuya estructura y acidez se conjugan en boca.</a:t>
            </a:r>
          </a:p>
          <a:p>
            <a:pPr>
              <a:lnSpc>
                <a:spcPct val="135000"/>
              </a:lnSpc>
              <a:spcBef>
                <a:spcPts val="0"/>
              </a:spcBef>
            </a:pPr>
            <a:r>
              <a:rPr lang="es-ES" sz="1400" b="0" i="1" u="none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Largo y elegante, se disfruta después de su paso.</a:t>
            </a:r>
            <a:endParaRPr lang="es-ES" sz="1400" b="0" i="1" u="none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881063" y="2492896"/>
            <a:ext cx="3690937" cy="187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500"/>
              </a:spcBef>
            </a:pPr>
            <a:r>
              <a:rPr lang="es-ES" sz="1400" i="1" u="none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Aroma</a:t>
            </a:r>
          </a:p>
          <a:p>
            <a:pPr>
              <a:lnSpc>
                <a:spcPct val="135000"/>
              </a:lnSpc>
              <a:spcBef>
                <a:spcPts val="500"/>
              </a:spcBef>
            </a:pPr>
            <a:r>
              <a:rPr lang="es-ES" sz="1400" b="0" i="1" u="none" dirty="0" smtClean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cs typeface="Times New Roman" pitchFamily="18" charset="0"/>
              </a:rPr>
              <a:t>Aromas minerales que recuerdan a grafito con un toque sutil de frutos negros, arándanos, moras y en el final un carácter floral donde se encuentra rosa mosqueta. Su paso por barricas de roble francés se revela en notas que recuerdan a tabaco y vainilla.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44" y="387424"/>
            <a:ext cx="169364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7053</TotalTime>
  <Words>492</Words>
  <Application>Microsoft Office PowerPoint</Application>
  <PresentationFormat>Presentación en pantalla (4:3)</PresentationFormat>
  <Paragraphs>60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Trivento Bodegas y Viñedos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EOLO</dc:title>
  <dc:creator>mcaamano</dc:creator>
  <cp:lastModifiedBy>sbarros</cp:lastModifiedBy>
  <cp:revision>458</cp:revision>
  <dcterms:created xsi:type="dcterms:W3CDTF">2009-09-28T19:53:14Z</dcterms:created>
  <dcterms:modified xsi:type="dcterms:W3CDTF">2014-04-10T15:17:09Z</dcterms:modified>
</cp:coreProperties>
</file>